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9" r:id="rId5"/>
    <p:sldId id="296" r:id="rId6"/>
    <p:sldId id="297" r:id="rId7"/>
    <p:sldId id="259" r:id="rId8"/>
    <p:sldId id="277" r:id="rId9"/>
    <p:sldId id="278" r:id="rId10"/>
    <p:sldId id="265" r:id="rId11"/>
    <p:sldId id="280" r:id="rId12"/>
    <p:sldId id="266" r:id="rId13"/>
    <p:sldId id="282" r:id="rId14"/>
    <p:sldId id="283" r:id="rId15"/>
    <p:sldId id="287" r:id="rId16"/>
    <p:sldId id="284" r:id="rId17"/>
    <p:sldId id="286" r:id="rId18"/>
    <p:sldId id="285" r:id="rId19"/>
    <p:sldId id="288" r:id="rId20"/>
    <p:sldId id="291" r:id="rId21"/>
    <p:sldId id="290" r:id="rId22"/>
    <p:sldId id="289" r:id="rId23"/>
    <p:sldId id="293" r:id="rId24"/>
    <p:sldId id="295" r:id="rId25"/>
    <p:sldId id="294" r:id="rId26"/>
    <p:sldId id="29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2"/>
    <p:restoredTop sz="96801" autoAdjust="0"/>
  </p:normalViewPr>
  <p:slideViewPr>
    <p:cSldViewPr>
      <p:cViewPr>
        <p:scale>
          <a:sx n="80" d="100"/>
          <a:sy n="80" d="100"/>
        </p:scale>
        <p:origin x="3424" y="1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3/4/17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009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7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3/04/17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2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0.png"/><Relationship Id="rId12" Type="http://schemas.openxmlformats.org/officeDocument/2006/relationships/image" Target="../media/image500.png"/><Relationship Id="rId13" Type="http://schemas.openxmlformats.org/officeDocument/2006/relationships/image" Target="../media/image610.png"/><Relationship Id="rId14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0.png"/><Relationship Id="rId4" Type="http://schemas.openxmlformats.org/officeDocument/2006/relationships/image" Target="../media/image540.png"/><Relationship Id="rId5" Type="http://schemas.openxmlformats.org/officeDocument/2006/relationships/image" Target="../media/image550.png"/><Relationship Id="rId6" Type="http://schemas.openxmlformats.org/officeDocument/2006/relationships/image" Target="../media/image560.png"/><Relationship Id="rId7" Type="http://schemas.openxmlformats.org/officeDocument/2006/relationships/image" Target="../media/image570.png"/><Relationship Id="rId8" Type="http://schemas.openxmlformats.org/officeDocument/2006/relationships/image" Target="../media/image580.png"/><Relationship Id="rId9" Type="http://schemas.openxmlformats.org/officeDocument/2006/relationships/image" Target="../media/image590.png"/><Relationship Id="rId10" Type="http://schemas.openxmlformats.org/officeDocument/2006/relationships/image" Target="../media/image4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0.png"/><Relationship Id="rId3" Type="http://schemas.openxmlformats.org/officeDocument/2006/relationships/image" Target="../media/image650.png"/><Relationship Id="rId4" Type="http://schemas.openxmlformats.org/officeDocument/2006/relationships/image" Target="../media/image660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223728" y="1565012"/>
            <a:ext cx="452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200" dirty="0" smtClean="0"/>
              <a:t>WG = (V, E) </a:t>
            </a:r>
          </a:p>
          <a:p>
            <a:r>
              <a:rPr lang="nn-NO" sz="1200" dirty="0" smtClean="0"/>
              <a:t>V : ([</a:t>
            </a:r>
            <a:r>
              <a:rPr lang="nn-NO" sz="1200" dirty="0"/>
              <a:t>startNode, serv129936728, serv1584736571, serv961485018, </a:t>
            </a:r>
            <a:r>
              <a:rPr lang="nn-NO" sz="1200" dirty="0" smtClean="0"/>
              <a:t>serv268801194, serv1723601037</a:t>
            </a:r>
            <a:r>
              <a:rPr lang="nn-NO" sz="1200" dirty="0"/>
              <a:t>, endNode</a:t>
            </a:r>
            <a:r>
              <a:rPr lang="nn-NO" sz="1200" dirty="0" smtClean="0"/>
              <a:t>],</a:t>
            </a:r>
          </a:p>
          <a:p>
            <a:endParaRPr lang="nn-NO" sz="1200" dirty="0" smtClean="0"/>
          </a:p>
          <a:p>
            <a:r>
              <a:rPr lang="nn-NO" sz="1200" dirty="0" smtClean="0"/>
              <a:t>E:  (e1, e2. e3. e4, e5, e6, e6, e7, e8, e9) </a:t>
            </a:r>
          </a:p>
          <a:p>
            <a:endParaRPr lang="nn-NO" sz="1200" dirty="0" smtClean="0"/>
          </a:p>
          <a:p>
            <a:r>
              <a:rPr lang="nn-NO" sz="1200" dirty="0" smtClean="0"/>
              <a:t>e1: (</a:t>
            </a:r>
            <a:r>
              <a:rPr lang="nn-NO" sz="1200" dirty="0" err="1"/>
              <a:t>startNode</a:t>
            </a:r>
            <a:r>
              <a:rPr lang="nn-NO" sz="1200" dirty="0" smtClean="0"/>
              <a:t>, serv129936728)             =  0.50; 0.82</a:t>
            </a:r>
          </a:p>
          <a:p>
            <a:r>
              <a:rPr lang="nn-NO" sz="1200" dirty="0" smtClean="0"/>
              <a:t>e2: (serv129936728, serv1584736571) =  0.83; 0.94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3: (</a:t>
            </a:r>
            <a:r>
              <a:rPr lang="nn-NO" sz="1200" dirty="0"/>
              <a:t>serv1584736571</a:t>
            </a:r>
            <a:r>
              <a:rPr lang="nn-NO" sz="1200" dirty="0" smtClean="0"/>
              <a:t>, serv961485018) =  0.75; 0.95</a:t>
            </a:r>
          </a:p>
          <a:p>
            <a:r>
              <a:rPr lang="nn-NO" sz="1200" dirty="0" smtClean="0"/>
              <a:t>e4: (</a:t>
            </a:r>
            <a:r>
              <a:rPr lang="nn-NO" sz="1200" dirty="0"/>
              <a:t>serv961485018</a:t>
            </a:r>
            <a:r>
              <a:rPr lang="nn-NO" sz="1200" dirty="0" smtClean="0"/>
              <a:t>, serv268801194)   =  0.50; 0.89</a:t>
            </a:r>
          </a:p>
          <a:p>
            <a:r>
              <a:rPr lang="nn-NO" sz="1200" dirty="0"/>
              <a:t>e5: (serv129936728</a:t>
            </a:r>
            <a:r>
              <a:rPr lang="nn-NO" sz="1200" dirty="0" smtClean="0"/>
              <a:t>, serv268801194</a:t>
            </a:r>
            <a:r>
              <a:rPr lang="nn-NO" sz="1200" dirty="0"/>
              <a:t>) </a:t>
            </a:r>
            <a:r>
              <a:rPr lang="nn-NO" sz="1200" dirty="0" smtClean="0"/>
              <a:t>  =  0.50; 0.83</a:t>
            </a:r>
          </a:p>
          <a:p>
            <a:r>
              <a:rPr lang="nn-NO" sz="1200" dirty="0" smtClean="0"/>
              <a:t>e</a:t>
            </a:r>
            <a:r>
              <a:rPr lang="nn-NO" sz="1200" dirty="0"/>
              <a:t>6</a:t>
            </a:r>
            <a:r>
              <a:rPr lang="nn-NO" sz="1200" dirty="0" smtClean="0"/>
              <a:t>: (</a:t>
            </a:r>
            <a:r>
              <a:rPr lang="nn-NO" sz="1200" dirty="0"/>
              <a:t>serv268801194</a:t>
            </a:r>
            <a:r>
              <a:rPr lang="nn-NO" sz="1200" dirty="0" smtClean="0"/>
              <a:t>, serv1723601037) =  0.83; 0.94</a:t>
            </a:r>
          </a:p>
          <a:p>
            <a:r>
              <a:rPr lang="nn-NO" sz="1200" dirty="0"/>
              <a:t>e7: (serv1723601037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/>
              <a:t>) </a:t>
            </a:r>
            <a:r>
              <a:rPr lang="nn-NO" sz="1200" dirty="0" smtClean="0"/>
              <a:t>           =  0.50; 0.85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8: (</a:t>
            </a:r>
            <a:r>
              <a:rPr lang="nn-NO" sz="1200" dirty="0"/>
              <a:t>serv129936728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 smtClean="0"/>
              <a:t>)              =  1.00; 1.00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61602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790620" y="5157192"/>
            <a:ext cx="3314447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790620" y="6453336"/>
            <a:ext cx="2915913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>
                <a:solidFill>
                  <a:srgbClr val="00B050"/>
                </a:solidFill>
              </a:rPr>
              <a:t>End</a:t>
            </a:r>
            <a:endParaRPr lang="nn-NO" sz="1200" dirty="0">
              <a:solidFill>
                <a:srgbClr val="00B050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267744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64239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57183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4" y="6093296"/>
            <a:ext cx="1437497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53945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694342" y="5157192"/>
            <a:ext cx="1410725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815703" y="5157192"/>
            <a:ext cx="28936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445276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129222" y="5877272"/>
            <a:ext cx="867669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0" y="7389440"/>
            <a:ext cx="1513949" cy="50405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4" y="5661248"/>
            <a:ext cx="1472617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2" y="7029400"/>
            <a:ext cx="154126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78065" y="6038262"/>
            <a:ext cx="1472278" cy="1351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850176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706533" y="6525344"/>
            <a:ext cx="109170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706533" y="6093296"/>
            <a:ext cx="124871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694342" y="6093296"/>
            <a:ext cx="10121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40913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77054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57506" y="7461448"/>
            <a:ext cx="49027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56495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129222" y="6525344"/>
            <a:ext cx="4471789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61602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b="1" dirty="0" smtClean="0">
                <a:solidFill>
                  <a:srgbClr val="00B050"/>
                </a:solidFill>
              </a:rPr>
              <a:t>End</a:t>
            </a:r>
            <a:endParaRPr lang="nn-NO" sz="1200" b="1" dirty="0">
              <a:solidFill>
                <a:srgbClr val="00B050"/>
              </a:solidFill>
            </a:endParaRPr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77551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54583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4980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4" y="1281062"/>
            <a:ext cx="139136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8" y="1209054"/>
            <a:ext cx="142504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488224"/>
            <a:ext cx="1513948" cy="47899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5940152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52422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40152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serv1640238160</a:t>
            </a:r>
            <a:endParaRPr lang="nn-NO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207654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78065" y="1641102"/>
            <a:ext cx="1234656" cy="847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2967219"/>
            <a:ext cx="1477054" cy="762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307835" y="-55732"/>
                <a:ext cx="11215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(1)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𝑊𝐺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835" y="-55732"/>
                <a:ext cx="112153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8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/>
              <p:cNvSpPr txBox="1"/>
              <p:nvPr/>
            </p:nvSpPr>
            <p:spPr>
              <a:xfrm>
                <a:off x="1307835" y="4204695"/>
                <a:ext cx="11215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(2)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charset="0"/>
                          </a:rPr>
                          <m:t>𝑊𝐺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835" y="4204695"/>
                <a:ext cx="112153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48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7793423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000" i="1">
                                        <a:latin typeface="Cambria Math" charset="0"/>
                                      </a:rPr>
                                      <m:t>𝑊𝐺</m:t>
                                    </m:r>
                                  </m:e>
                                  <m:sub>
                                    <m:r>
                                      <a:rPr lang="en-AU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000" i="1">
                                        <a:latin typeface="Cambria Math" charset="0"/>
                                      </a:rPr>
                                      <m:t>𝑊𝐺</m:t>
                                    </m:r>
                                  </m:e>
                                  <m:sub>
                                    <m:r>
                                      <a:rPr lang="en-AU" sz="20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𝑆𝑀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7793423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84444" t="-7609" r="-188000" b="-581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94836" t="-7609" r="-98592" b="-581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112500" r="-342857" b="-507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210112" r="-3428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310112" r="-34285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410112" r="-342857" b="-2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510112" r="-342857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610112" r="-342857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rgbClr val="00B05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 smtClean="0">
                          <a:solidFill>
                            <a:srgbClr val="00B05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750</a:t>
                </a:r>
                <a:endParaRPr lang="en-NZ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endCxn id="106" idx="0"/>
          </p:cNvCxnSpPr>
          <p:nvPr/>
        </p:nvCxnSpPr>
        <p:spPr>
          <a:xfrm flipH="1">
            <a:off x="11591982" y="5567881"/>
            <a:ext cx="1048829" cy="620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/>
              <p:cNvSpPr/>
              <p:nvPr/>
            </p:nvSpPr>
            <p:spPr>
              <a:xfrm>
                <a:off x="9981955" y="8032866"/>
                <a:ext cx="2013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55" y="8032866"/>
                <a:ext cx="2013372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1410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14109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285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AU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:</m:t>
                          </m:r>
                        </m:sub>
                      </m:sSub>
                      <m:r>
                        <a:rPr lang="en-AU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285369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11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112758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Rectangle 136"/>
              <p:cNvSpPr/>
              <p:nvPr/>
            </p:nvSpPr>
            <p:spPr>
              <a:xfrm>
                <a:off x="13355357" y="8850778"/>
                <a:ext cx="19781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AU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</a:rPr>
                        <m:t>𝑆𝑒𝑟</m:t>
                      </m:r>
                      <m:r>
                        <m:rPr>
                          <m:nor/>
                        </m:rPr>
                        <a:rPr lang="is-I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m:t>1640238160</m:t>
                      </m:r>
                    </m:oMath>
                  </m:oMathPara>
                </a14:m>
                <a:endParaRPr lang="en-NZ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850778"/>
                <a:ext cx="1978106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07" idx="0"/>
            <a:endCxn id="104" idx="2"/>
          </p:cNvCxnSpPr>
          <p:nvPr/>
        </p:nvCxnSpPr>
        <p:spPr>
          <a:xfrm flipH="1" flipV="1"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Rectangle 137"/>
              <p:cNvSpPr/>
              <p:nvPr/>
            </p:nvSpPr>
            <p:spPr>
              <a:xfrm>
                <a:off x="14385206" y="5907592"/>
                <a:ext cx="880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AU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𝐸𝑛𝑑</m:t>
                      </m:r>
                    </m:oMath>
                  </m:oMathPara>
                </a14:m>
                <a:endParaRPr lang="en-NZ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38" name="Rectangle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5206" y="5907592"/>
                <a:ext cx="880946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552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028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452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0648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53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4" idx="7"/>
          </p:cNvCxnSpPr>
          <p:nvPr/>
        </p:nvCxnSpPr>
        <p:spPr>
          <a:xfrm>
            <a:off x="2234299" y="2022285"/>
            <a:ext cx="1385699" cy="1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</p:cNvCxnSpPr>
          <p:nvPr/>
        </p:nvCxnSpPr>
        <p:spPr>
          <a:xfrm flipV="1">
            <a:off x="2339752" y="2274404"/>
            <a:ext cx="1280246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827584" y="2017349"/>
            <a:ext cx="897541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" idx="2"/>
          </p:cNvCxnSpPr>
          <p:nvPr/>
        </p:nvCxnSpPr>
        <p:spPr>
          <a:xfrm>
            <a:off x="827584" y="2271936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3" idx="7"/>
          </p:cNvCxnSpPr>
          <p:nvPr/>
        </p:nvCxnSpPr>
        <p:spPr>
          <a:xfrm flipV="1">
            <a:off x="6194739" y="1551856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3" idx="6"/>
          </p:cNvCxnSpPr>
          <p:nvPr/>
        </p:nvCxnSpPr>
        <p:spPr>
          <a:xfrm flipV="1">
            <a:off x="6300192" y="2267000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3" idx="5"/>
          </p:cNvCxnSpPr>
          <p:nvPr/>
        </p:nvCxnSpPr>
        <p:spPr>
          <a:xfrm>
            <a:off x="6194739" y="2526523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1" idx="3"/>
          </p:cNvCxnSpPr>
          <p:nvPr/>
        </p:nvCxnSpPr>
        <p:spPr>
          <a:xfrm flipV="1">
            <a:off x="4932040" y="2526523"/>
            <a:ext cx="753525" cy="56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41" idx="1"/>
          </p:cNvCxnSpPr>
          <p:nvPr/>
        </p:nvCxnSpPr>
        <p:spPr>
          <a:xfrm>
            <a:off x="4139952" y="2017349"/>
            <a:ext cx="1545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  <a:blipFill rotWithShape="0">
                <a:blip r:embed="rId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  <a:blipFill rotWithShape="0"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  <a:blipFill rotWithShape="0">
                <a:blip r:embed="rId1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  <a:blipFill rotWithShape="0">
                <a:blip r:embed="rId1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>
            <a:endCxn id="41" idx="2"/>
          </p:cNvCxnSpPr>
          <p:nvPr/>
        </p:nvCxnSpPr>
        <p:spPr>
          <a:xfrm flipV="1">
            <a:off x="4139952" y="2271936"/>
            <a:ext cx="1440160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2411760" y="1551856"/>
            <a:ext cx="3008438" cy="1147514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026107" y="1788942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038107" y="2348011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78557" y="3321280"/>
            <a:ext cx="743569" cy="201002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646695" y="3369590"/>
            <a:ext cx="760606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670025" y="3283281"/>
            <a:ext cx="1792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Semantic web service link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4451498" y="3297321"/>
            <a:ext cx="171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Parameter matchmaking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5605" y="1662926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87220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30661" y="-1395537"/>
            <a:ext cx="187220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87220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87220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</p:cNvCxnSpPr>
          <p:nvPr/>
        </p:nvCxnSpPr>
        <p:spPr>
          <a:xfrm>
            <a:off x="1027693" y="1914954"/>
            <a:ext cx="4054680" cy="63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6970496" y="-747464"/>
            <a:ext cx="2560165" cy="269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6970496" y="1943842"/>
            <a:ext cx="256016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402869" y="-747464"/>
            <a:ext cx="3725482" cy="275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02869" y="2006337"/>
            <a:ext cx="372548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631649" y="-747464"/>
            <a:ext cx="8899012" cy="24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631649" y="2166982"/>
            <a:ext cx="8871691" cy="3762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631649" y="2166982"/>
            <a:ext cx="8899012" cy="186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375548" y="2006337"/>
            <a:ext cx="375280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20805668">
            <a:off x="3400786" y="-61008"/>
            <a:ext cx="4894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TravelReturnDate</a:t>
            </a:r>
            <a:r>
              <a:rPr lang="en-US" sz="1400" dirty="0"/>
              <a:t> 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 rot="1427809">
            <a:off x="3620712" y="3980352"/>
            <a:ext cx="411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 rot="18822191">
            <a:off x="6417109" y="399128"/>
            <a:ext cx="35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 rot="2458396">
            <a:off x="6732856" y="2869492"/>
            <a:ext cx="341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 </a:t>
            </a:r>
            <a:r>
              <a:rPr lang="en-US" sz="1400" dirty="0" err="1" smtClean="0"/>
              <a:t>I:BusDepartureDate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 rot="711887">
            <a:off x="4053132" y="3029528"/>
            <a:ext cx="418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ConferenceCity</a:t>
            </a:r>
            <a:r>
              <a:rPr lang="en-US" sz="1400" dirty="0"/>
              <a:t>         </a:t>
            </a:r>
            <a:r>
              <a:rPr lang="en-US" sz="1400" dirty="0" smtClean="0"/>
              <a:t>                      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6" y="3214259"/>
            <a:ext cx="2314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 rot="19888599">
            <a:off x="11328484" y="2885635"/>
            <a:ext cx="338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O:BusTicket</a:t>
            </a:r>
            <a:r>
              <a:rPr lang="en-US" sz="1400" dirty="0" smtClean="0"/>
              <a:t>         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 rot="18776182">
            <a:off x="10933460" y="3996428"/>
            <a:ext cx="401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O:StreetMap</a:t>
            </a:r>
            <a:r>
              <a:rPr lang="en-US" sz="1400" dirty="0" smtClean="0"/>
              <a:t>                                    </a:t>
            </a:r>
            <a:r>
              <a:rPr lang="en-US" sz="1400" dirty="0" err="1" smtClean="0"/>
              <a:t>I:TouristMap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 rot="2133173">
            <a:off x="11406186" y="311094"/>
            <a:ext cx="37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         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259632" y="1461766"/>
            <a:ext cx="418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     </a:t>
            </a:r>
            <a:r>
              <a:rPr lang="en-US" sz="1400" dirty="0" smtClean="0"/>
              <a:t>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39487" y="3307244"/>
            <a:ext cx="1569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/>
              <a:t>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6970496" y="1943842"/>
            <a:ext cx="815785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017303" y="1662926"/>
            <a:ext cx="462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                   </a:t>
            </a:r>
            <a:r>
              <a:rPr lang="en-US" sz="1400" dirty="0" err="1" smtClean="0"/>
              <a:t>I:FlightTicket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804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96044" y="1609340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93001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82147" y="-929306"/>
            <a:ext cx="193001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93001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93001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  <a:endCxn id="8" idx="1"/>
          </p:cNvCxnSpPr>
          <p:nvPr/>
        </p:nvCxnSpPr>
        <p:spPr>
          <a:xfrm>
            <a:off x="420502" y="1861368"/>
            <a:ext cx="4677786" cy="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7028306" y="-281233"/>
            <a:ext cx="2653841" cy="222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7028306" y="1943842"/>
            <a:ext cx="250235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612165" y="-281233"/>
            <a:ext cx="3516186" cy="228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60679" y="2006337"/>
            <a:ext cx="366767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12229" y="-281233"/>
            <a:ext cx="9669918" cy="18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12229" y="2113396"/>
            <a:ext cx="9491111" cy="381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12229" y="2113396"/>
            <a:ext cx="9518432" cy="191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433358" y="2006337"/>
            <a:ext cx="369499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0836" y="3214259"/>
            <a:ext cx="2386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12166" y="2633006"/>
            <a:ext cx="1618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7028306" y="1943842"/>
            <a:ext cx="810004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819648" y="-3689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765329" y="148614"/>
            <a:ext cx="2175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O:TravelReturnDate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5384972" y="425343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500507" y="4436702"/>
            <a:ext cx="174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</a:t>
            </a:r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7366540" y="358735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510486" y="523440"/>
            <a:ext cx="187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</a:p>
          <a:p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7324633" y="238940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7324632" y="2573951"/>
            <a:ext cx="192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BusDepartureDate</a:t>
            </a:r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9915338" y="145329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10221915" y="1646867"/>
            <a:ext cx="170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FlightTicket</a:t>
            </a:r>
            <a:endParaRPr lang="en-US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12213306" y="26965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254938" y="427121"/>
            <a:ext cx="1977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11531586" y="274620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1860383" y="2940289"/>
            <a:ext cx="154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O:BusTicket</a:t>
            </a:r>
            <a:endParaRPr lang="en-US" sz="1400" dirty="0"/>
          </a:p>
          <a:p>
            <a:r>
              <a:rPr lang="en-US" sz="1400" dirty="0" smtClean="0"/>
              <a:t>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11978016" y="4139094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254936" y="4345536"/>
            <a:ext cx="1624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StreetMap</a:t>
            </a:r>
            <a:endParaRPr lang="en-US" sz="1400" dirty="0"/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TouristMap</a:t>
            </a:r>
            <a:endParaRPr lang="en-US" sz="1400" dirty="0"/>
          </a:p>
        </p:txBody>
      </p:sp>
      <p:sp>
        <p:nvSpPr>
          <p:cNvPr id="49" name="Rounded Rectangle 48"/>
          <p:cNvSpPr/>
          <p:nvPr/>
        </p:nvSpPr>
        <p:spPr>
          <a:xfrm>
            <a:off x="899592" y="1397780"/>
            <a:ext cx="4036833" cy="954107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28775" y="1397780"/>
            <a:ext cx="4269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</a:t>
            </a:r>
            <a:r>
              <a:rPr lang="en-US" sz="1400" dirty="0" smtClean="0"/>
              <a:t>  I</a:t>
            </a:r>
            <a:r>
              <a:rPr lang="en-US" sz="1400" dirty="0"/>
              <a:t>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5030314" y="289799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030314" y="3065233"/>
            <a:ext cx="191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endParaRPr lang="en-US" sz="1400" dirty="0" smtClean="0"/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55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4766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OWL: Thing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5856" y="1052736"/>
            <a:ext cx="201622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Travel Information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3568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754" y="1899565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4008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29846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Reservation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85000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835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Arrival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195205" y="3113071"/>
            <a:ext cx="172819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Departure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5577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11960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Rural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0152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Urban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95736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From 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912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City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4" idx="2"/>
            <a:endCxn id="5" idx="0"/>
          </p:cNvCxnSpPr>
          <p:nvPr/>
        </p:nvCxnSpPr>
        <p:spPr>
          <a:xfrm>
            <a:off x="4283968" y="83671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2"/>
            <a:endCxn id="6" idx="0"/>
          </p:cNvCxnSpPr>
          <p:nvPr/>
        </p:nvCxnSpPr>
        <p:spPr>
          <a:xfrm flipH="1">
            <a:off x="1403648" y="1412776"/>
            <a:ext cx="2880320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2"/>
            <a:endCxn id="7" idx="0"/>
          </p:cNvCxnSpPr>
          <p:nvPr/>
        </p:nvCxnSpPr>
        <p:spPr>
          <a:xfrm flipH="1">
            <a:off x="3327834" y="1412776"/>
            <a:ext cx="956134" cy="486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2"/>
            <a:endCxn id="8" idx="0"/>
          </p:cNvCxnSpPr>
          <p:nvPr/>
        </p:nvCxnSpPr>
        <p:spPr>
          <a:xfrm>
            <a:off x="4283968" y="1412776"/>
            <a:ext cx="108012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2"/>
            <a:endCxn id="9" idx="0"/>
          </p:cNvCxnSpPr>
          <p:nvPr/>
        </p:nvCxnSpPr>
        <p:spPr>
          <a:xfrm>
            <a:off x="4283968" y="1412776"/>
            <a:ext cx="3165958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2"/>
            <a:endCxn id="10" idx="0"/>
          </p:cNvCxnSpPr>
          <p:nvPr/>
        </p:nvCxnSpPr>
        <p:spPr>
          <a:xfrm>
            <a:off x="4283968" y="1412776"/>
            <a:ext cx="5221112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2"/>
            <a:endCxn id="11" idx="0"/>
          </p:cNvCxnSpPr>
          <p:nvPr/>
        </p:nvCxnSpPr>
        <p:spPr>
          <a:xfrm>
            <a:off x="1403648" y="2260732"/>
            <a:ext cx="214788" cy="880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2"/>
            <a:endCxn id="12" idx="0"/>
          </p:cNvCxnSpPr>
          <p:nvPr/>
        </p:nvCxnSpPr>
        <p:spPr>
          <a:xfrm flipH="1">
            <a:off x="-331109" y="2260732"/>
            <a:ext cx="1734757" cy="852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2"/>
            <a:endCxn id="13" idx="0"/>
          </p:cNvCxnSpPr>
          <p:nvPr/>
        </p:nvCxnSpPr>
        <p:spPr>
          <a:xfrm flipH="1">
            <a:off x="3275856" y="2259605"/>
            <a:ext cx="51978" cy="881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2"/>
            <a:endCxn id="16" idx="0"/>
          </p:cNvCxnSpPr>
          <p:nvPr/>
        </p:nvCxnSpPr>
        <p:spPr>
          <a:xfrm flipH="1">
            <a:off x="2915816" y="3501008"/>
            <a:ext cx="36004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3" idx="2"/>
            <a:endCxn id="17" idx="0"/>
          </p:cNvCxnSpPr>
          <p:nvPr/>
        </p:nvCxnSpPr>
        <p:spPr>
          <a:xfrm>
            <a:off x="3275856" y="3501008"/>
            <a:ext cx="1224136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  <a:endCxn id="14" idx="0"/>
          </p:cNvCxnSpPr>
          <p:nvPr/>
        </p:nvCxnSpPr>
        <p:spPr>
          <a:xfrm flipH="1">
            <a:off x="4932040" y="2276872"/>
            <a:ext cx="432048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8" idx="2"/>
            <a:endCxn id="15" idx="0"/>
          </p:cNvCxnSpPr>
          <p:nvPr/>
        </p:nvCxnSpPr>
        <p:spPr>
          <a:xfrm>
            <a:off x="5364088" y="2276872"/>
            <a:ext cx="1296144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65538" y="4555469"/>
            <a:ext cx="2358008" cy="616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BusDestinationCity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ConferenceCity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FlightDestinationCity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938137" y="2568341"/>
            <a:ext cx="1287454" cy="28013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MappedLocation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03345" y="3930589"/>
            <a:ext cx="1529838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FlightArrivalDate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HotelCheckinDate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BusDepartureDate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-1195205" y="3930588"/>
            <a:ext cx="1556382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FlightDepartureDate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TravelDepartureDate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166887" y="4582400"/>
            <a:ext cx="1364947" cy="44360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FlightOriginCity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HomeCity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021178" y="2568341"/>
            <a:ext cx="1440160" cy="26192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HotelReservation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372200" y="3668198"/>
            <a:ext cx="1245013" cy="2623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StreetMap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682795" y="3691373"/>
            <a:ext cx="1205880" cy="23581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FarmMap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161661" y="2564903"/>
            <a:ext cx="1001530" cy="28357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TouristMap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-1257640" y="1734692"/>
            <a:ext cx="1725184" cy="97755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FlightReturnDate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HotelCheckoutDate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TravelReturnDate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744346" y="3691634"/>
            <a:ext cx="953742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FlightTicket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>
            <a:stCxn id="60" idx="3"/>
            <a:endCxn id="6" idx="1"/>
          </p:cNvCxnSpPr>
          <p:nvPr/>
        </p:nvCxnSpPr>
        <p:spPr>
          <a:xfrm flipV="1">
            <a:off x="467544" y="2080712"/>
            <a:ext cx="216024" cy="1427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4" idx="0"/>
            <a:endCxn id="12" idx="2"/>
          </p:cNvCxnSpPr>
          <p:nvPr/>
        </p:nvCxnSpPr>
        <p:spPr>
          <a:xfrm flipV="1">
            <a:off x="-417014" y="3473111"/>
            <a:ext cx="85905" cy="4574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2" idx="0"/>
            <a:endCxn id="7" idx="2"/>
          </p:cNvCxnSpPr>
          <p:nvPr/>
        </p:nvCxnSpPr>
        <p:spPr>
          <a:xfrm flipV="1">
            <a:off x="2581864" y="2259605"/>
            <a:ext cx="745970" cy="30873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9" idx="0"/>
            <a:endCxn id="8" idx="2"/>
          </p:cNvCxnSpPr>
          <p:nvPr/>
        </p:nvCxnSpPr>
        <p:spPr>
          <a:xfrm flipV="1">
            <a:off x="4662426" y="2276872"/>
            <a:ext cx="701662" cy="28803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6" idx="0"/>
            <a:endCxn id="9" idx="2"/>
          </p:cNvCxnSpPr>
          <p:nvPr/>
        </p:nvCxnSpPr>
        <p:spPr>
          <a:xfrm flipH="1" flipV="1">
            <a:off x="7449926" y="2260732"/>
            <a:ext cx="291332" cy="30760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1" idx="0"/>
            <a:endCxn id="68" idx="2"/>
          </p:cNvCxnSpPr>
          <p:nvPr/>
        </p:nvCxnSpPr>
        <p:spPr>
          <a:xfrm flipV="1">
            <a:off x="10221217" y="3497913"/>
            <a:ext cx="181811" cy="19372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3" idx="0"/>
            <a:endCxn id="11" idx="2"/>
          </p:cNvCxnSpPr>
          <p:nvPr/>
        </p:nvCxnSpPr>
        <p:spPr>
          <a:xfrm flipV="1">
            <a:off x="1268264" y="3501008"/>
            <a:ext cx="350172" cy="4295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5" idx="0"/>
            <a:endCxn id="16" idx="2"/>
          </p:cNvCxnSpPr>
          <p:nvPr/>
        </p:nvCxnSpPr>
        <p:spPr>
          <a:xfrm flipV="1">
            <a:off x="2849361" y="4437112"/>
            <a:ext cx="66455" cy="14528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1" idx="0"/>
            <a:endCxn id="17" idx="2"/>
          </p:cNvCxnSpPr>
          <p:nvPr/>
        </p:nvCxnSpPr>
        <p:spPr>
          <a:xfrm flipH="1" flipV="1">
            <a:off x="4499992" y="4437112"/>
            <a:ext cx="344550" cy="11835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8" idx="0"/>
            <a:endCxn id="14" idx="2"/>
          </p:cNvCxnSpPr>
          <p:nvPr/>
        </p:nvCxnSpPr>
        <p:spPr>
          <a:xfrm flipH="1" flipV="1">
            <a:off x="4932040" y="3501008"/>
            <a:ext cx="353695" cy="1903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7" idx="0"/>
            <a:endCxn id="15" idx="2"/>
          </p:cNvCxnSpPr>
          <p:nvPr/>
        </p:nvCxnSpPr>
        <p:spPr>
          <a:xfrm flipH="1" flipV="1">
            <a:off x="6660232" y="3501008"/>
            <a:ext cx="334475" cy="167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9120584" y="4525703"/>
            <a:ext cx="134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Concept:</a:t>
            </a:r>
          </a:p>
          <a:p>
            <a:r>
              <a:rPr lang="en-US" dirty="0" smtClean="0"/>
              <a:t>Instance: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0258436" y="4642272"/>
            <a:ext cx="695923" cy="1898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0258437" y="4886388"/>
            <a:ext cx="697844" cy="19270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540552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AirplaneTicket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>
            <a:stCxn id="10" idx="2"/>
            <a:endCxn id="68" idx="0"/>
          </p:cNvCxnSpPr>
          <p:nvPr/>
        </p:nvCxnSpPr>
        <p:spPr>
          <a:xfrm>
            <a:off x="9505080" y="2276872"/>
            <a:ext cx="89794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7596336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Bus 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028384" y="3668198"/>
            <a:ext cx="914590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BusTicket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/>
          <p:cNvCxnSpPr>
            <a:stCxn id="77" idx="0"/>
            <a:endCxn id="75" idx="2"/>
          </p:cNvCxnSpPr>
          <p:nvPr/>
        </p:nvCxnSpPr>
        <p:spPr>
          <a:xfrm flipH="1" flipV="1">
            <a:off x="8458812" y="3497913"/>
            <a:ext cx="26867" cy="17028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5" idx="0"/>
            <a:endCxn id="10" idx="2"/>
          </p:cNvCxnSpPr>
          <p:nvPr/>
        </p:nvCxnSpPr>
        <p:spPr>
          <a:xfrm flipV="1">
            <a:off x="8458812" y="2276872"/>
            <a:ext cx="104626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9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070258" y="4456138"/>
            <a:ext cx="2132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Semantic Matchmaking</a:t>
            </a:r>
            <a:endParaRPr lang="en-AU" sz="1600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916270" y="4490739"/>
            <a:ext cx="2311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Particle Swarm Optimization</a:t>
            </a:r>
            <a:endParaRPr lang="en-AU" sz="14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493337" y="4261045"/>
            <a:ext cx="1829974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b="1" dirty="0" smtClean="0">
                <a:solidFill>
                  <a:schemeClr val="tx1"/>
                </a:solidFill>
              </a:rPr>
              <a:t>Comprehensive Quality Model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37877" y="5013176"/>
            <a:ext cx="1592950" cy="44899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87483" y="5246151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Calculate Fitness </a:t>
            </a: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>
            <a:off x="6390567" y="3865103"/>
            <a:ext cx="17757" cy="395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478764" y="4262142"/>
            <a:ext cx="22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Ontology-based Index Cache</a:t>
            </a:r>
            <a:endParaRPr lang="en-AU" sz="1400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/>
          <p:cNvCxnSpPr>
            <a:stCxn id="130" idx="4"/>
            <a:endCxn id="119" idx="0"/>
          </p:cNvCxnSpPr>
          <p:nvPr/>
        </p:nvCxnSpPr>
        <p:spPr>
          <a:xfrm>
            <a:off x="6408324" y="4709842"/>
            <a:ext cx="4356" cy="536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58955" y="2681301"/>
            <a:ext cx="2469437" cy="362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69931" y="2686570"/>
            <a:ext cx="2385399" cy="362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93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Repository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50744" y="4294051"/>
            <a:ext cx="272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Particle Swarm Optimization </a:t>
            </a:r>
            <a:r>
              <a:rPr lang="en-US" sz="1100" dirty="0" smtClean="0"/>
              <a:t>ALG.1</a:t>
            </a:r>
            <a:endParaRPr lang="en-AU" sz="11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189901" y="4417382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Calculate </a:t>
            </a:r>
          </a:p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0"/>
            <a:ext cx="3642957" cy="362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Ontology-based Cache</a:t>
            </a:r>
            <a:endParaRPr lang="en-A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88135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88135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251411" y="3100463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Task-related</a:t>
            </a:r>
          </a:p>
          <a:p>
            <a:r>
              <a:rPr lang="en-AU" sz="1200" dirty="0" smtClean="0"/>
              <a:t>Service </a:t>
            </a:r>
            <a:r>
              <a:rPr lang="en-AU" sz="1200" dirty="0"/>
              <a:t>Candidates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995936" y="2636811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Create </a:t>
            </a:r>
            <a:r>
              <a:rPr lang="en-US" sz="1200" dirty="0"/>
              <a:t>s</a:t>
            </a:r>
            <a:r>
              <a:rPr lang="en-US" sz="1200" dirty="0" smtClean="0"/>
              <a:t>ervice candidates queue</a:t>
            </a:r>
            <a:endParaRPr lang="en-AU" sz="1200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99880" y="2783918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390923" y="3779345"/>
            <a:ext cx="409180" cy="43308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387459" y="5301208"/>
            <a:ext cx="1547443" cy="97534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22734" y="57340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18878" y="57285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38758" y="55125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82774" y="59500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41452" y="551797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02854" y="587256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03435" y="5635448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60499" y="5856925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00160" y="5579077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14822" y="5584531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479217" y="5640901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64256" y="5851472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286830" y="5944571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4998798" y="54405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03757" y="5907222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55976" y="56772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22305" y="589122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580790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281911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35257" y="582029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59511" y="566582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395423" y="551009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4564" y="582029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25423" y="536340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07494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12774" y="53710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487369" y="549987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03538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09382" y="5361653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829586" y="2006567"/>
            <a:ext cx="225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Particle evaluation and updating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60743" y="3526965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442268" y="290520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065830" y="3501008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50834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74175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4957777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728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522015" y="30094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320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047606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464319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697637" y="29433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4906763" y="295539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265865" y="29434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475693" y="294381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675844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852617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1" name="Rounded Rectangle 320"/>
          <p:cNvSpPr/>
          <p:nvPr/>
        </p:nvSpPr>
        <p:spPr>
          <a:xfrm>
            <a:off x="6989992" y="3142403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76084" y="3511735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Update position</a:t>
            </a:r>
            <a:endParaRPr lang="en-AU" sz="1200" dirty="0"/>
          </a:p>
        </p:txBody>
      </p:sp>
      <p:sp>
        <p:nvSpPr>
          <p:cNvPr id="336" name="TextBox 335"/>
          <p:cNvSpPr txBox="1"/>
          <p:nvPr/>
        </p:nvSpPr>
        <p:spPr>
          <a:xfrm>
            <a:off x="4399564" y="3645627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vectors </a:t>
            </a:r>
            <a:endParaRPr lang="en-AU" sz="1200" dirty="0"/>
          </a:p>
        </p:txBody>
      </p:sp>
      <p:sp>
        <p:nvSpPr>
          <p:cNvPr id="338" name="TextBox 337"/>
          <p:cNvSpPr txBox="1"/>
          <p:nvPr/>
        </p:nvSpPr>
        <p:spPr>
          <a:xfrm>
            <a:off x="5974825" y="382998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2" name="TextBox 341"/>
          <p:cNvSpPr txBox="1"/>
          <p:nvPr/>
        </p:nvSpPr>
        <p:spPr>
          <a:xfrm>
            <a:off x="8478564" y="307492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44" name="TextBox 343"/>
          <p:cNvSpPr txBox="1"/>
          <p:nvPr/>
        </p:nvSpPr>
        <p:spPr>
          <a:xfrm>
            <a:off x="6959523" y="2901943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</a:t>
            </a:r>
            <a:endParaRPr lang="en-AU" sz="1200" dirty="0"/>
          </a:p>
        </p:txBody>
      </p:sp>
      <p:sp>
        <p:nvSpPr>
          <p:cNvPr id="345" name="Up Arrow 344"/>
          <p:cNvSpPr/>
          <p:nvPr/>
        </p:nvSpPr>
        <p:spPr>
          <a:xfrm rot="13242163">
            <a:off x="6502863" y="3617491"/>
            <a:ext cx="362199" cy="1225106"/>
          </a:xfrm>
          <a:prstGeom prst="upArrow">
            <a:avLst>
              <a:gd name="adj1" fmla="val 55743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5265558" y="4914725"/>
            <a:ext cx="1133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ALG.2</a:t>
            </a:r>
          </a:p>
          <a:p>
            <a:r>
              <a:rPr lang="en-US" sz="1050" dirty="0" smtClean="0"/>
              <a:t>decoding</a:t>
            </a:r>
            <a:endParaRPr lang="en-AU" sz="1050" dirty="0"/>
          </a:p>
        </p:txBody>
      </p:sp>
      <p:sp>
        <p:nvSpPr>
          <p:cNvPr id="160" name="Rounded Rectangle 159"/>
          <p:cNvSpPr/>
          <p:nvPr/>
        </p:nvSpPr>
        <p:spPr>
          <a:xfrm>
            <a:off x="4431513" y="4650649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Flowchart: Connector 209"/>
          <p:cNvSpPr/>
          <p:nvPr/>
        </p:nvSpPr>
        <p:spPr>
          <a:xfrm>
            <a:off x="449161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2" name="Flowchart: Connector 210"/>
          <p:cNvSpPr/>
          <p:nvPr/>
        </p:nvSpPr>
        <p:spPr>
          <a:xfrm>
            <a:off x="472502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3" name="Flowchart: Connector 211"/>
          <p:cNvSpPr/>
          <p:nvPr/>
        </p:nvSpPr>
        <p:spPr>
          <a:xfrm>
            <a:off x="4941053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4" name="Flowchart: Connector 212"/>
          <p:cNvSpPr/>
          <p:nvPr/>
        </p:nvSpPr>
        <p:spPr>
          <a:xfrm>
            <a:off x="5711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5" name="Flowchart: Connector 213"/>
          <p:cNvSpPr/>
          <p:nvPr/>
        </p:nvSpPr>
        <p:spPr>
          <a:xfrm>
            <a:off x="5505291" y="473524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6" name="Flowchart: Connector 214"/>
          <p:cNvSpPr/>
          <p:nvPr/>
        </p:nvSpPr>
        <p:spPr>
          <a:xfrm>
            <a:off x="5303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038429" y="458112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68" name="TextBox 167"/>
          <p:cNvSpPr txBox="1"/>
          <p:nvPr/>
        </p:nvSpPr>
        <p:spPr>
          <a:xfrm>
            <a:off x="4441115" y="466975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4680241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4897586" y="467060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254148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5458056" y="468171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667861" y="467644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69" name="Rounded Rectangle 268"/>
          <p:cNvSpPr/>
          <p:nvPr/>
        </p:nvSpPr>
        <p:spPr>
          <a:xfrm>
            <a:off x="4407178" y="3871846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TextBox 174"/>
          <p:cNvSpPr txBox="1"/>
          <p:nvPr/>
        </p:nvSpPr>
        <p:spPr>
          <a:xfrm>
            <a:off x="3923928" y="4395202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Sort service candidates queue</a:t>
            </a:r>
            <a:endParaRPr lang="en-AU" sz="1200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4951325" y="4918903"/>
            <a:ext cx="409180" cy="40711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Up Arrow 175"/>
          <p:cNvSpPr/>
          <p:nvPr/>
        </p:nvSpPr>
        <p:spPr>
          <a:xfrm rot="10800000">
            <a:off x="4929465" y="4119222"/>
            <a:ext cx="402273" cy="31277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7" name="Up Arrow 176"/>
          <p:cNvSpPr/>
          <p:nvPr/>
        </p:nvSpPr>
        <p:spPr>
          <a:xfrm rot="10800000">
            <a:off x="4896327" y="3200817"/>
            <a:ext cx="402273" cy="36737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8" name="Flowchart: Alternate Process 118"/>
          <p:cNvSpPr/>
          <p:nvPr/>
        </p:nvSpPr>
        <p:spPr>
          <a:xfrm>
            <a:off x="7056994" y="5453646"/>
            <a:ext cx="143638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Comprehensive quality </a:t>
            </a:r>
            <a:r>
              <a:rPr lang="en-AU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79" name="Up Arrow 178"/>
          <p:cNvSpPr/>
          <p:nvPr/>
        </p:nvSpPr>
        <p:spPr>
          <a:xfrm rot="5400000">
            <a:off x="6476270" y="535634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0" name="Up Arrow 179"/>
          <p:cNvSpPr/>
          <p:nvPr/>
        </p:nvSpPr>
        <p:spPr>
          <a:xfrm>
            <a:off x="7428250" y="4892987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6742884" y="321508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0.3   0.2  1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0.6   0.4  0.9 </a:t>
            </a:r>
            <a:endParaRPr lang="en-US" sz="800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4139952" y="393305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0.7   0.9  1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0.5   0.2  0.1 </a:t>
            </a:r>
            <a:endParaRPr lang="en-US" sz="8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276849"/>
              </p:ext>
            </p:extLst>
          </p:nvPr>
        </p:nvGraphicFramePr>
        <p:xfrm>
          <a:off x="3728628" y="1440985"/>
          <a:ext cx="2269694" cy="213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242"/>
                <a:gridCol w="324242"/>
                <a:gridCol w="324242"/>
                <a:gridCol w="324242"/>
                <a:gridCol w="324242"/>
                <a:gridCol w="324242"/>
                <a:gridCol w="324242"/>
              </a:tblGrid>
              <a:tr h="213558"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0.7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0.9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1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800" b="1" dirty="0" smtClean="0"/>
                        <a:t>…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0.5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0.2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0.1</a:t>
                      </a:r>
                      <a:endParaRPr lang="en-US" sz="8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5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58955" y="2681301"/>
            <a:ext cx="2469437" cy="362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69931" y="2686570"/>
            <a:ext cx="2385399" cy="362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93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Repository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50744" y="4294051"/>
            <a:ext cx="272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Particle Swarm Optimization </a:t>
            </a:r>
            <a:r>
              <a:rPr lang="en-US" sz="1100" dirty="0" smtClean="0"/>
              <a:t>ALG.1</a:t>
            </a:r>
            <a:endParaRPr lang="en-AU" sz="11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189901" y="4417382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Calculate </a:t>
            </a:r>
          </a:p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0"/>
            <a:ext cx="3642957" cy="362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Ontology-based Cache</a:t>
            </a:r>
            <a:endParaRPr lang="en-A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353827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353827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995936" y="2636811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Create </a:t>
            </a:r>
            <a:r>
              <a:rPr lang="en-US" sz="1200" dirty="0"/>
              <a:t>s</a:t>
            </a:r>
            <a:r>
              <a:rPr lang="en-US" sz="1200" dirty="0" smtClean="0"/>
              <a:t>ervice candidates queue</a:t>
            </a:r>
            <a:endParaRPr lang="en-AU" sz="1200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99880" y="2783918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390923" y="3779345"/>
            <a:ext cx="409180" cy="43308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387459" y="5301208"/>
            <a:ext cx="1547443" cy="97534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22734" y="57340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18878" y="57285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38758" y="55125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82774" y="59500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41452" y="551797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02854" y="587256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03435" y="5635448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60499" y="5856925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00160" y="5579077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14822" y="5584531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479217" y="5640901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64256" y="5851472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286830" y="5944571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4998798" y="54405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03757" y="5907222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55976" y="56772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22305" y="589122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580790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281911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35257" y="582029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59511" y="566582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395423" y="551009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4564" y="582029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25423" y="536340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07494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12774" y="53710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487369" y="549987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03538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09382" y="5361653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829586" y="2006567"/>
            <a:ext cx="225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Particle evaluation and updating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60743" y="3526965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442268" y="2905207"/>
            <a:ext cx="1797012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123038" y="3455107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50834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77063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5058670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994774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740449" y="301601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49071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220072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464319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716016" y="29433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5018637" y="295539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450685" y="29434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692153" y="295097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954741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907273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76084" y="3511735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Update position</a:t>
            </a:r>
            <a:endParaRPr lang="en-AU" sz="1200" dirty="0"/>
          </a:p>
        </p:txBody>
      </p:sp>
      <p:sp>
        <p:nvSpPr>
          <p:cNvPr id="336" name="TextBox 335"/>
          <p:cNvSpPr txBox="1"/>
          <p:nvPr/>
        </p:nvSpPr>
        <p:spPr>
          <a:xfrm>
            <a:off x="4364872" y="3622270"/>
            <a:ext cx="20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position vectors</a:t>
            </a:r>
            <a:endParaRPr lang="en-AU" sz="1200" dirty="0"/>
          </a:p>
        </p:txBody>
      </p:sp>
      <p:sp>
        <p:nvSpPr>
          <p:cNvPr id="338" name="TextBox 337"/>
          <p:cNvSpPr txBox="1"/>
          <p:nvPr/>
        </p:nvSpPr>
        <p:spPr>
          <a:xfrm>
            <a:off x="4385511" y="3930910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2" name="TextBox 341"/>
          <p:cNvSpPr txBox="1"/>
          <p:nvPr/>
        </p:nvSpPr>
        <p:spPr>
          <a:xfrm>
            <a:off x="7161778" y="3156056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45" name="Up Arrow 344"/>
          <p:cNvSpPr/>
          <p:nvPr/>
        </p:nvSpPr>
        <p:spPr>
          <a:xfrm rot="13242163">
            <a:off x="6502863" y="3617491"/>
            <a:ext cx="362199" cy="1225106"/>
          </a:xfrm>
          <a:prstGeom prst="upArrow">
            <a:avLst>
              <a:gd name="adj1" fmla="val 55743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4234350" y="4914973"/>
            <a:ext cx="1133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ALG.2</a:t>
            </a:r>
          </a:p>
          <a:p>
            <a:r>
              <a:rPr lang="en-US" sz="1050" dirty="0" smtClean="0"/>
              <a:t>decoding</a:t>
            </a:r>
            <a:endParaRPr lang="en-AU" sz="1050" dirty="0"/>
          </a:p>
        </p:txBody>
      </p:sp>
      <p:sp>
        <p:nvSpPr>
          <p:cNvPr id="160" name="Rounded Rectangle 159"/>
          <p:cNvSpPr/>
          <p:nvPr/>
        </p:nvSpPr>
        <p:spPr>
          <a:xfrm>
            <a:off x="4431513" y="4650649"/>
            <a:ext cx="1807767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Flowchart: Connector 209"/>
          <p:cNvSpPr/>
          <p:nvPr/>
        </p:nvSpPr>
        <p:spPr>
          <a:xfrm>
            <a:off x="449161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2" name="Flowchart: Connector 210"/>
          <p:cNvSpPr/>
          <p:nvPr/>
        </p:nvSpPr>
        <p:spPr>
          <a:xfrm>
            <a:off x="472502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3" name="Flowchart: Connector 211"/>
          <p:cNvSpPr/>
          <p:nvPr/>
        </p:nvSpPr>
        <p:spPr>
          <a:xfrm>
            <a:off x="5004048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4" name="Flowchart: Connector 212"/>
          <p:cNvSpPr/>
          <p:nvPr/>
        </p:nvSpPr>
        <p:spPr>
          <a:xfrm>
            <a:off x="5922766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5" name="Flowchart: Connector 213"/>
          <p:cNvSpPr/>
          <p:nvPr/>
        </p:nvSpPr>
        <p:spPr>
          <a:xfrm>
            <a:off x="5706742" y="473524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6" name="Flowchart: Connector 214"/>
          <p:cNvSpPr/>
          <p:nvPr/>
        </p:nvSpPr>
        <p:spPr>
          <a:xfrm>
            <a:off x="5490718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148064" y="458112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68" name="TextBox 167"/>
          <p:cNvSpPr txBox="1"/>
          <p:nvPr/>
        </p:nvSpPr>
        <p:spPr>
          <a:xfrm>
            <a:off x="4441115" y="466975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4699087" y="46812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4958086" y="4679585"/>
            <a:ext cx="212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450685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5666709" y="468171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882733" y="467644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3923928" y="4395202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Sort service candidates queue</a:t>
            </a:r>
            <a:endParaRPr lang="en-AU" sz="1200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5126794" y="4960878"/>
            <a:ext cx="409180" cy="35479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Up Arrow 175"/>
          <p:cNvSpPr/>
          <p:nvPr/>
        </p:nvSpPr>
        <p:spPr>
          <a:xfrm rot="10800000">
            <a:off x="5140315" y="4118162"/>
            <a:ext cx="402273" cy="31277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7" name="Up Arrow 176"/>
          <p:cNvSpPr/>
          <p:nvPr/>
        </p:nvSpPr>
        <p:spPr>
          <a:xfrm rot="10800000">
            <a:off x="5148063" y="3205639"/>
            <a:ext cx="402273" cy="30609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8" name="Flowchart: Alternate Process 118"/>
          <p:cNvSpPr/>
          <p:nvPr/>
        </p:nvSpPr>
        <p:spPr>
          <a:xfrm>
            <a:off x="7056994" y="5453646"/>
            <a:ext cx="143638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Comprehensive quality </a:t>
            </a:r>
            <a:r>
              <a:rPr lang="en-AU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79" name="Up Arrow 178"/>
          <p:cNvSpPr/>
          <p:nvPr/>
        </p:nvSpPr>
        <p:spPr>
          <a:xfrm rot="5400000">
            <a:off x="6476270" y="535634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0" name="Up Arrow 179"/>
          <p:cNvSpPr/>
          <p:nvPr/>
        </p:nvSpPr>
        <p:spPr>
          <a:xfrm>
            <a:off x="7428250" y="4892987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04" y="3163807"/>
            <a:ext cx="1820773" cy="19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33" y="3880874"/>
            <a:ext cx="1833147" cy="194498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6926294" y="2935977"/>
            <a:ext cx="20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position vectors</a:t>
            </a:r>
            <a:endParaRPr lang="en-AU" sz="1200" dirty="0"/>
          </a:p>
        </p:txBody>
      </p:sp>
      <p:sp>
        <p:nvSpPr>
          <p:cNvPr id="125" name="TextBox 124"/>
          <p:cNvSpPr txBox="1"/>
          <p:nvPr/>
        </p:nvSpPr>
        <p:spPr>
          <a:xfrm>
            <a:off x="252616" y="3077679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Task-related</a:t>
            </a:r>
          </a:p>
          <a:p>
            <a:r>
              <a:rPr lang="en-AU" sz="1200" dirty="0" smtClean="0"/>
              <a:t>Service </a:t>
            </a:r>
            <a:r>
              <a:rPr lang="en-AU" sz="1200" dirty="0"/>
              <a:t>Candidates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694072" y="2636105"/>
            <a:ext cx="2770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smtClean="0"/>
              <a:t>Shrunken</a:t>
            </a:r>
            <a:r>
              <a:rPr lang="en-AU" sz="1200"/>
              <a:t> s</a:t>
            </a:r>
            <a:r>
              <a:rPr lang="en-AU" sz="1200" smtClean="0"/>
              <a:t>ervice </a:t>
            </a:r>
            <a:r>
              <a:rPr lang="en-AU" sz="1200" dirty="0"/>
              <a:t>r</a:t>
            </a:r>
            <a:r>
              <a:rPr lang="en-AU" sz="1200" smtClean="0"/>
              <a:t>epository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5650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3192</TotalTime>
  <Words>2325</Words>
  <Application>Microsoft Macintosh PowerPoint</Application>
  <PresentationFormat>On-screen Show (4:3)</PresentationFormat>
  <Paragraphs>894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Cambria Math</vt:lpstr>
      <vt:lpstr>Mangal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264</cp:revision>
  <dcterms:created xsi:type="dcterms:W3CDTF">2016-09-09T07:20:45Z</dcterms:created>
  <dcterms:modified xsi:type="dcterms:W3CDTF">2017-04-02T23:46:12Z</dcterms:modified>
</cp:coreProperties>
</file>